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12192000" cy="6864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552B"/>
    <a:srgbClr val="69B3E7"/>
    <a:srgbClr val="0033A0"/>
    <a:srgbClr val="88C4EC"/>
    <a:srgbClr val="CF4520"/>
    <a:srgbClr val="29B2E7"/>
    <a:srgbClr val="77BAE9"/>
    <a:srgbClr val="4FAE4F"/>
    <a:srgbClr val="FFFFFF"/>
    <a:srgbClr val="33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14" autoAdjust="0"/>
    <p:restoredTop sz="94660"/>
  </p:normalViewPr>
  <p:slideViewPr>
    <p:cSldViewPr>
      <p:cViewPr varScale="1">
        <p:scale>
          <a:sx n="88" d="100"/>
          <a:sy n="88" d="100"/>
        </p:scale>
        <p:origin x="-67" y="-192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D944-2E07-43F4-B929-E04B8D79F40C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85B2-F376-4B41-8950-ECAFCE2AF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5" y="2"/>
            <a:ext cx="430329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4B61-C402-4FE1-B3D9-1299654CB8DE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840"/>
            <a:ext cx="794258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301699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5" y="6456363"/>
            <a:ext cx="430329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499D-1BC0-4E13-B890-6F05EFF2B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7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574"/>
            <a:ext cx="10972800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8800"/>
            <a:ext cx="1097280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01" y="460375"/>
            <a:ext cx="1415581" cy="584368"/>
          </a:xfrm>
          <a:prstGeom prst="rect">
            <a:avLst/>
          </a:prstGeom>
        </p:spPr>
      </p:pic>
      <p:sp>
        <p:nvSpPr>
          <p:cNvPr id="8" name="Заголовок 6"/>
          <p:cNvSpPr txBox="1">
            <a:spLocks/>
          </p:cNvSpPr>
          <p:nvPr/>
        </p:nvSpPr>
        <p:spPr>
          <a:xfrm>
            <a:off x="1737946" y="1044743"/>
            <a:ext cx="10439400" cy="5146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►работодатель может в любое время прекратить выплату заработной платы </a:t>
            </a:r>
            <a:b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 объяснения причин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оплачиваемого отпуска</a:t>
            </a:r>
          </a:p>
          <a:p>
            <a:pPr lvl="0" algn="ctr">
              <a:lnSpc>
                <a:spcPct val="80000"/>
              </a:lnSpc>
            </a:pPr>
            <a:endParaRPr lang="ru-RU" sz="1900" dirty="0"/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оплачиваемых больничных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листов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отсутствие пенсионных накоплений, которые в свою очередь повлияют на величину будущей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пенсии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(доплаты </a:t>
            </a:r>
            <a:r>
              <a:rPr lang="ru-RU" sz="1900" b="1" i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за вредные (опасные) условия труда, работу в ночное время,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сверхурочную работу и др.)</a:t>
            </a: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F000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при наступлении несчастного случая на производстве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увольнение без предупреждения в любое время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►невозможность получения имущественных и социальных налоговых вычетов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пособие по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безработице 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7711" y="0"/>
            <a:ext cx="933743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неофициального трудоустройства и получения зарплаты </a:t>
            </a:r>
            <a:r>
              <a:rPr lang="ru-RU" sz="2800" b="1" dirty="0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«в конверте»</a:t>
            </a:r>
            <a:endParaRPr lang="ru-RU" sz="2800" b="1" dirty="0">
              <a:solidFill>
                <a:srgbClr val="0033A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2212975"/>
            <a:ext cx="1555830" cy="440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71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20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Бехтерев Борис Олегович</dc:creator>
  <cp:lastModifiedBy>economica</cp:lastModifiedBy>
  <cp:revision>227</cp:revision>
  <cp:lastPrinted>2023-08-16T06:07:48Z</cp:lastPrinted>
  <dcterms:created xsi:type="dcterms:W3CDTF">2022-04-07T08:51:04Z</dcterms:created>
  <dcterms:modified xsi:type="dcterms:W3CDTF">2023-12-08T07:40:56Z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2022-04-07T00:00:00Z</vt:filetime>
  </property>
</Properties>
</file>